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0" r:id="rId3"/>
    <p:sldId id="259" r:id="rId4"/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rector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67334-8582-4269-A807-75F165393F28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BB5A8-7B01-4771-B6D0-16A420380B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3733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Организация </a:t>
            </a:r>
            <a:br>
              <a:rPr lang="ru-RU" sz="3600" dirty="0" smtClean="0"/>
            </a:br>
            <a:r>
              <a:rPr lang="ru-RU" sz="3600" dirty="0" smtClean="0"/>
              <a:t>сетевой модели сопровождения профильного и профессионального самоопределения в </a:t>
            </a:r>
            <a:br>
              <a:rPr lang="ru-RU" sz="3600" dirty="0" smtClean="0"/>
            </a:br>
            <a:r>
              <a:rPr lang="ru-RU" sz="3600" dirty="0" err="1" smtClean="0"/>
              <a:t>Добрянском</a:t>
            </a:r>
            <a:r>
              <a:rPr lang="ru-RU" sz="3600" dirty="0" smtClean="0"/>
              <a:t> муниципальном районе</a:t>
            </a:r>
            <a:br>
              <a:rPr lang="ru-RU" sz="3600" dirty="0" smtClean="0"/>
            </a:br>
            <a:r>
              <a:rPr lang="ru-RU" sz="3600" dirty="0" smtClean="0"/>
              <a:t>#Учусь выбору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0" y="5715000"/>
            <a:ext cx="5486400" cy="9144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b="1" dirty="0" err="1" smtClean="0">
                <a:solidFill>
                  <a:schemeClr val="tx1"/>
                </a:solidFill>
              </a:rPr>
              <a:t>Мелкозерова</a:t>
            </a:r>
            <a:r>
              <a:rPr lang="ru-RU" b="1" dirty="0" smtClean="0">
                <a:solidFill>
                  <a:schemeClr val="tx1"/>
                </a:solidFill>
              </a:rPr>
              <a:t> Оксана Викторовна,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координатор профильного и профессионального самоопределения МБОУ «ДСОШ №3»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проекте приняли участие 5 школ </a:t>
            </a:r>
            <a:r>
              <a:rPr lang="ru-RU" dirty="0" err="1" smtClean="0"/>
              <a:t>Добрянского</a:t>
            </a:r>
            <a:r>
              <a:rPr lang="ru-RU" dirty="0" smtClean="0"/>
              <a:t> муниципального района: </a:t>
            </a:r>
            <a:r>
              <a:rPr lang="ru-RU" dirty="0" err="1" smtClean="0"/>
              <a:t>Добрянская</a:t>
            </a:r>
            <a:r>
              <a:rPr lang="ru-RU" dirty="0" smtClean="0"/>
              <a:t> ООШ №1, </a:t>
            </a:r>
            <a:r>
              <a:rPr lang="ru-RU" dirty="0" err="1" smtClean="0"/>
              <a:t>Добрянская</a:t>
            </a:r>
            <a:r>
              <a:rPr lang="ru-RU" dirty="0" smtClean="0"/>
              <a:t> СОШ №2, </a:t>
            </a:r>
            <a:r>
              <a:rPr lang="ru-RU" dirty="0" err="1" smtClean="0"/>
              <a:t>Добрянская</a:t>
            </a:r>
            <a:r>
              <a:rPr lang="ru-RU" dirty="0" smtClean="0"/>
              <a:t> СОШ №3, </a:t>
            </a:r>
            <a:r>
              <a:rPr lang="ru-RU" dirty="0" err="1" smtClean="0"/>
              <a:t>Полазненская</a:t>
            </a:r>
            <a:r>
              <a:rPr lang="ru-RU" dirty="0" smtClean="0"/>
              <a:t> СОШ №1, </a:t>
            </a:r>
            <a:r>
              <a:rPr lang="ru-RU" dirty="0" err="1" smtClean="0"/>
              <a:t>Полазненская</a:t>
            </a:r>
            <a:r>
              <a:rPr lang="ru-RU" dirty="0" smtClean="0"/>
              <a:t> СОШ №3. 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В 2018 году по проекту были запланированы два этапа: подготовительный и этап реализации.</a:t>
            </a:r>
          </a:p>
          <a:p>
            <a:r>
              <a:rPr lang="ru-RU" dirty="0" smtClean="0"/>
              <a:t> </a:t>
            </a:r>
            <a:r>
              <a:rPr lang="ru-RU" u="sng" dirty="0" smtClean="0"/>
              <a:t>Подготовительный этап </a:t>
            </a:r>
            <a:r>
              <a:rPr lang="ru-RU" dirty="0" smtClean="0"/>
              <a:t>включал в себя следующие контрольные точки:</a:t>
            </a:r>
          </a:p>
          <a:p>
            <a:r>
              <a:rPr lang="ru-RU" dirty="0" smtClean="0"/>
              <a:t> 1) Разработка нормативной базы </a:t>
            </a:r>
          </a:p>
          <a:p>
            <a:r>
              <a:rPr lang="ru-RU" dirty="0" smtClean="0"/>
              <a:t>2) Разработка плана проекта </a:t>
            </a:r>
          </a:p>
          <a:p>
            <a:r>
              <a:rPr lang="ru-RU" dirty="0" smtClean="0"/>
              <a:t>3) Разработка и утверждение паспорта проекта </a:t>
            </a:r>
          </a:p>
          <a:p>
            <a:r>
              <a:rPr lang="ru-RU" dirty="0" smtClean="0"/>
              <a:t>4) Поиск социальных партнеров </a:t>
            </a:r>
          </a:p>
          <a:p>
            <a:r>
              <a:rPr lang="ru-RU" dirty="0" smtClean="0"/>
              <a:t>5) Разработка методических материалов.</a:t>
            </a:r>
          </a:p>
          <a:p>
            <a:r>
              <a:rPr lang="ru-RU" u="sng" dirty="0" smtClean="0"/>
              <a:t> На этапе реализации </a:t>
            </a:r>
            <a:r>
              <a:rPr lang="ru-RU" dirty="0" smtClean="0"/>
              <a:t>– 1 контрольная точка:</a:t>
            </a:r>
          </a:p>
          <a:p>
            <a:r>
              <a:rPr lang="ru-RU" dirty="0" smtClean="0"/>
              <a:t> 6) Проведение активных профильных проб для 9 классов.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Реализация проекта </a:t>
            </a:r>
            <a:br>
              <a:rPr lang="ru-RU" sz="2800" dirty="0" smtClean="0"/>
            </a:br>
            <a:r>
              <a:rPr lang="ru-RU" sz="2800" dirty="0" smtClean="0"/>
              <a:t>#Учусь выбору в 2018 году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1) Издан Приказ «Об организации сетевого взаимодействия ОО ДМР в направлении «Профильное и профессиональное самоопределение учащихся 8-10 классов» - Приказ СЭД265-01-06-78 от 27.04.2018</a:t>
            </a:r>
          </a:p>
          <a:p>
            <a:r>
              <a:rPr lang="ru-RU" dirty="0" smtClean="0"/>
              <a:t> 2) Разработано «Положение о сетевом взаимодействии образовательных организаций в рамках реализации сопровождения профильного и профессионального самоопределения учащихся 8-9 классов» </a:t>
            </a:r>
          </a:p>
          <a:p>
            <a:r>
              <a:rPr lang="ru-RU" dirty="0" smtClean="0"/>
              <a:t>3) Разработана «Модель сетевого взаимодействия»</a:t>
            </a:r>
          </a:p>
          <a:p>
            <a:r>
              <a:rPr lang="ru-RU" dirty="0" smtClean="0"/>
              <a:t> 4) Составлен диагностический пакет </a:t>
            </a:r>
          </a:p>
          <a:p>
            <a:r>
              <a:rPr lang="ru-RU" dirty="0" smtClean="0"/>
              <a:t>5)Разработана структура программ активной и пассивной профессиональных проб, рефлексивный дневник обучающегося</a:t>
            </a:r>
          </a:p>
          <a:p>
            <a:r>
              <a:rPr lang="ru-RU" dirty="0" smtClean="0"/>
              <a:t> 6) Разработано «Положение о профессиональной пробе»</a:t>
            </a:r>
          </a:p>
          <a:p>
            <a:r>
              <a:rPr lang="ru-RU" dirty="0" smtClean="0"/>
              <a:t> 7) Разработан «Договор о сетевом взаимодействии» </a:t>
            </a:r>
          </a:p>
          <a:p>
            <a:r>
              <a:rPr lang="ru-RU" dirty="0" smtClean="0"/>
              <a:t>8) Подготовлен план проекта </a:t>
            </a:r>
          </a:p>
          <a:p>
            <a:r>
              <a:rPr lang="ru-RU" dirty="0" smtClean="0"/>
              <a:t>9) Утвержден паспорт проекта </a:t>
            </a:r>
          </a:p>
          <a:p>
            <a:r>
              <a:rPr lang="ru-RU" dirty="0" smtClean="0"/>
              <a:t>10) Сформирована база социальных партнеров, заключены договоры 11) Разработаны 10 программ профессиональных проб в 9 классах, программа мероприятия «Ярмарка учебных мест»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ПОДГОТОВИТЕЛЬНЫЙ ЭТАП: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12) Проведены профессиональные пробы в 9 классах по следующим профессиям: военный, полицейский, учитель, воспитатель, повар, врач, бурильщик, программист, геолог, инженер </a:t>
            </a:r>
          </a:p>
          <a:p>
            <a:r>
              <a:rPr lang="ru-RU" dirty="0" smtClean="0"/>
              <a:t>13) Заполнены рефлексивные дневники, составлены </a:t>
            </a:r>
            <a:r>
              <a:rPr lang="ru-RU" dirty="0" err="1" smtClean="0"/>
              <a:t>профессиограммы</a:t>
            </a:r>
            <a:r>
              <a:rPr lang="ru-RU" dirty="0" smtClean="0"/>
              <a:t> </a:t>
            </a:r>
          </a:p>
          <a:p>
            <a:r>
              <a:rPr lang="ru-RU" dirty="0" smtClean="0"/>
              <a:t>14) Проведена «Ярмарка учебных мест»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РЕАЛИЗАЦИИ: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 профессиональных пробах приняли участие 135 учащихся 9 классов школ ДМР. </a:t>
            </a:r>
          </a:p>
          <a:p>
            <a:r>
              <a:rPr lang="ru-RU" dirty="0" smtClean="0"/>
              <a:t>В «Ярмарке учебных мест» приняли участие 250учащихся из 7 ОО ДМР. </a:t>
            </a:r>
          </a:p>
          <a:p>
            <a:r>
              <a:rPr lang="ru-RU" dirty="0" smtClean="0"/>
              <a:t>Задействованы 5 учреждений СПО и 6 учреждений ВО. </a:t>
            </a:r>
          </a:p>
          <a:p>
            <a:r>
              <a:rPr lang="ru-RU" dirty="0" smtClean="0"/>
              <a:t>В индивидуальном режиме представителями учреждений проведены консультации с учащимися группы ОВЗ, это Пермский техникум промышленных и информационных технологий и </a:t>
            </a:r>
            <a:r>
              <a:rPr lang="ru-RU" dirty="0" err="1" smtClean="0"/>
              <a:t>Кунгурский</a:t>
            </a:r>
            <a:r>
              <a:rPr lang="ru-RU" dirty="0" smtClean="0"/>
              <a:t> техникум-интернат. </a:t>
            </a:r>
          </a:p>
          <a:p>
            <a:r>
              <a:rPr lang="ru-RU" dirty="0" smtClean="0"/>
              <a:t>В этом году изменен формат проведения муниципальной «Ярмарки учебных мест» – организованы: презентационные площадки с учетом целевых групп учащихся (для намеренных поступать в 10 класс, для собирающихся поступать в СПО, для </a:t>
            </a:r>
            <a:r>
              <a:rPr lang="ru-RU" dirty="0" err="1" smtClean="0"/>
              <a:t>неопределившихся</a:t>
            </a:r>
            <a:r>
              <a:rPr lang="ru-RU" dirty="0" smtClean="0"/>
              <a:t> абитуриентов), </a:t>
            </a:r>
          </a:p>
          <a:p>
            <a:r>
              <a:rPr lang="ru-RU" dirty="0" smtClean="0"/>
              <a:t>консультации для родителей, </a:t>
            </a:r>
          </a:p>
          <a:p>
            <a:r>
              <a:rPr lang="ru-RU" dirty="0" smtClean="0"/>
              <a:t>для 55 учащихся проведена профессиональная диагностика и консультации специалистов ЦЗН, </a:t>
            </a:r>
          </a:p>
          <a:p>
            <a:r>
              <a:rPr lang="ru-RU" dirty="0" smtClean="0"/>
              <a:t>презентационные площадки трех городских школ ДМР по набору в 10 класс.  </a:t>
            </a:r>
          </a:p>
          <a:p>
            <a:r>
              <a:rPr lang="ru-RU" dirty="0" smtClean="0"/>
              <a:t>По итогам Ярмарки проведен Круглый стол.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Ярмарка учебных мест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Кроме запланированных мероприятий в рамках Августовской конференции 28.08.2018г. был проведен обучающий семинар «Профильное и профессиональное самоопределения обучающихся 8-11-х классов»: разработка и проведение профессиональных проб для обучающихся 9 классов» под руководством О.Н.Новиковой (начальник отдела развития образовательных систем Института развития образования Пермского края, доцент, к.филос.н.), в котором приняли участие 25 педагогов ДМР.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2019 году при условии финансирования планируются: </a:t>
            </a:r>
          </a:p>
          <a:p>
            <a:r>
              <a:rPr lang="ru-RU" dirty="0" smtClean="0"/>
              <a:t>- проведение конкурса «Юный соискатель» (апрель), </a:t>
            </a:r>
          </a:p>
          <a:p>
            <a:r>
              <a:rPr lang="ru-RU" dirty="0" smtClean="0"/>
              <a:t>- мероприятие «Ярмарка учебных мест» (ноябрь),</a:t>
            </a:r>
          </a:p>
          <a:p>
            <a:r>
              <a:rPr lang="ru-RU" dirty="0" smtClean="0"/>
              <a:t> - активные проф.пробы в 9 классах (октябрь, декабрь), </a:t>
            </a:r>
          </a:p>
          <a:p>
            <a:r>
              <a:rPr lang="ru-RU" dirty="0" smtClean="0"/>
              <a:t>- пассивные проф.пробы в 8 классах (март, октябрь, декабрь), </a:t>
            </a:r>
          </a:p>
          <a:p>
            <a:r>
              <a:rPr lang="ru-RU" dirty="0" smtClean="0"/>
              <a:t>- профильный лагерь для 8 классов (июнь), </a:t>
            </a:r>
          </a:p>
          <a:p>
            <a:r>
              <a:rPr lang="ru-RU" dirty="0" smtClean="0"/>
              <a:t>- диагностика проф.склонностей и интересов учащихся 8-9 </a:t>
            </a:r>
            <a:r>
              <a:rPr lang="ru-RU" dirty="0" err="1" smtClean="0"/>
              <a:t>кл</a:t>
            </a:r>
            <a:r>
              <a:rPr lang="ru-RU" dirty="0" smtClean="0"/>
              <a:t>. (сентябрь).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4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24471591"/>
              </p:ext>
            </p:extLst>
          </p:nvPr>
        </p:nvGraphicFramePr>
        <p:xfrm>
          <a:off x="152400" y="785795"/>
          <a:ext cx="8686800" cy="6114712"/>
        </p:xfrm>
        <a:graphic>
          <a:graphicData uri="http://schemas.openxmlformats.org/drawingml/2006/table">
            <a:tbl>
              <a:tblPr/>
              <a:tblGrid>
                <a:gridCol w="24232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635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3489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Формальные основания для инициации проекта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865B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ФЗ "Об образовании в РФ" (п. 22 ст. 2; ч. 1, 5 ст. 12; ч. 7 ст. 28; ст. 30; п. 5 ч. 3 ст. 47; п. 1 ч. 1 ст. 48, ст.15, ст.16); 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ФГОС ООО, утвержденный приказом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Минобрнауки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России от 17.12.2010 № 1897 (п. 18.2.2); 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ФГОС СОО, утвержденный приказом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Минобрнауки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России от 17.05.2012 года N 413; 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Приказ Министерства образования и науки Пермского края  от 29.12.2017№СЭД -26-01-06-891 «Об утверждении  перечня апробационных площадок  введения федерального государственного стандарта среднего общего образования»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Приказ Администрации ДМР Пермского края Управления образования от 27.04.2018 г. № СЭД-265-01-06-78 «Об организации сетевого взаимодействия ОО ДМР в направлении «Профильное и профессиональное самоопределение учащихся 8-11 классов»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3251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Связь с государственными программами Российской Федерации</a:t>
                      </a: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865B6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Национальная инициатива «Наша новая школа», утв. Президентом РФ от 4 февраля 2010 г. № Пр-271;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Концепция долгосрочного социально-экономического развития РФ на период до 2020 года, утв. распоряжением Правительства РФ от 17 ноября 2008 г. № 1662-р.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857224" y="214290"/>
            <a:ext cx="6967239" cy="491107"/>
          </a:xfrm>
          <a:prstGeom prst="rect">
            <a:avLst/>
          </a:prstGeom>
        </p:spPr>
        <p:txBody>
          <a:bodyPr anchor="b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0200" y="1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Предпосылки реализации проекта</a:t>
            </a:r>
          </a:p>
          <a:p>
            <a:pPr algn="ctr">
              <a:defRPr/>
            </a:pPr>
            <a:r>
              <a:rPr lang="ru-RU" b="1" dirty="0" smtClean="0"/>
              <a:t>#Учусь выбору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46395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91902" y="142852"/>
            <a:ext cx="8852098" cy="3822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+mn-lt"/>
              </a:rPr>
              <a:t>      </a:t>
            </a:r>
            <a:endParaRPr lang="ru-RU" sz="31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grpSp>
        <p:nvGrpSpPr>
          <p:cNvPr id="2" name="Группа 10">
            <a:extLst>
              <a:ext uri="{FF2B5EF4-FFF2-40B4-BE49-F238E27FC236}">
                <a16:creationId xmlns="" xmlns:a16="http://schemas.microsoft.com/office/drawing/2014/main" id="{8EE5AD83-6827-46B7-BFCD-15AADAE0211B}"/>
              </a:ext>
            </a:extLst>
          </p:cNvPr>
          <p:cNvGrpSpPr/>
          <p:nvPr/>
        </p:nvGrpSpPr>
        <p:grpSpPr>
          <a:xfrm>
            <a:off x="611560" y="642918"/>
            <a:ext cx="7754366" cy="5564933"/>
            <a:chOff x="1632418" y="3090970"/>
            <a:chExt cx="6756006" cy="3528230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27A3BB45-5483-4645-83F0-3018BCEE5238}"/>
                </a:ext>
              </a:extLst>
            </p:cNvPr>
            <p:cNvSpPr/>
            <p:nvPr/>
          </p:nvSpPr>
          <p:spPr>
            <a:xfrm>
              <a:off x="1632418" y="3090970"/>
              <a:ext cx="2691900" cy="1440160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Необходим индивидуальный подход для формирования обоснованного выбора образовательного маршрута, выбора профессиональной сферы</a:t>
              </a:r>
              <a:endPara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D8ECA644-4DBA-4625-AFB4-A3B243873548}"/>
                </a:ext>
              </a:extLst>
            </p:cNvPr>
            <p:cNvSpPr/>
            <p:nvPr/>
          </p:nvSpPr>
          <p:spPr>
            <a:xfrm>
              <a:off x="5724128" y="3106850"/>
              <a:ext cx="2664296" cy="1440160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6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Дефицит кадровых, финансовых, материально-технических и др. ресурсов</a:t>
              </a:r>
              <a:endPara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Прямая со стрелкой 13">
              <a:extLst>
                <a:ext uri="{FF2B5EF4-FFF2-40B4-BE49-F238E27FC236}">
                  <a16:creationId xmlns="" xmlns:a16="http://schemas.microsoft.com/office/drawing/2014/main" id="{B1207349-E3D7-4839-BAE8-149E42E9A432}"/>
                </a:ext>
              </a:extLst>
            </p:cNvPr>
            <p:cNvCxnSpPr/>
            <p:nvPr/>
          </p:nvCxnSpPr>
          <p:spPr>
            <a:xfrm>
              <a:off x="4518325" y="3701287"/>
              <a:ext cx="1008112" cy="0"/>
            </a:xfrm>
            <a:prstGeom prst="straightConnector1">
              <a:avLst/>
            </a:prstGeom>
            <a:ln w="920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Скругленный прямоугольник 5">
              <a:extLst>
                <a:ext uri="{FF2B5EF4-FFF2-40B4-BE49-F238E27FC236}">
                  <a16:creationId xmlns="" xmlns:a16="http://schemas.microsoft.com/office/drawing/2014/main" id="{00E32809-4373-44B6-B4D1-F574CC20C476}"/>
                </a:ext>
              </a:extLst>
            </p:cNvPr>
            <p:cNvSpPr/>
            <p:nvPr/>
          </p:nvSpPr>
          <p:spPr>
            <a:xfrm>
              <a:off x="2197052" y="5254818"/>
              <a:ext cx="5904656" cy="136438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Сетевое взаимодействие позволяет объединить и использовать более эффективно имеющиеся у организаций ресурсы и, соответственно, предоставить обучающимся более широкий выбор профессиональных проб и иных мероприятий, соответствующих их образовательным интересам и запросам.</a:t>
              </a:r>
              <a:endPara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Стрелка вниз 7">
              <a:extLst>
                <a:ext uri="{FF2B5EF4-FFF2-40B4-BE49-F238E27FC236}">
                  <a16:creationId xmlns="" xmlns:a16="http://schemas.microsoft.com/office/drawing/2014/main" id="{91AAE1DD-6133-4345-9A8D-6C90FE04F79F}"/>
                </a:ext>
              </a:extLst>
            </p:cNvPr>
            <p:cNvSpPr/>
            <p:nvPr/>
          </p:nvSpPr>
          <p:spPr>
            <a:xfrm>
              <a:off x="3347864" y="4634318"/>
              <a:ext cx="3312368" cy="595135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="" xmlns:p14="http://schemas.microsoft.com/office/powerpoint/2010/main" val="38027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соответствии с ФГОС необходимо создать условия для формирования способности к осознанному выбору обучающимися образовательной траектории и сферы профессиональной деятельности. </a:t>
            </a:r>
          </a:p>
          <a:p>
            <a:r>
              <a:rPr lang="ru-RU" dirty="0" smtClean="0"/>
              <a:t>Сетевое сопровождение профильного и профессионального самоопределения позволяет частично решить проблемы кадрового дефицита и финансовых издержек. </a:t>
            </a:r>
          </a:p>
          <a:p>
            <a:r>
              <a:rPr lang="ru-RU" dirty="0" smtClean="0"/>
              <a:t>Практическое знакомство с конкретной профессиональной деятельностью помогает обучающимся более адекватно выстроить свою дальнейшую образовательную траекторию.</a:t>
            </a:r>
          </a:p>
          <a:p>
            <a:r>
              <a:rPr lang="ru-RU" dirty="0" smtClean="0"/>
              <a:t>Повышение привлекательности системы внеурочной (воспитательной) деятельности как условие личного развития разных категорий детей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ru-RU" dirty="0" smtClean="0"/>
              <a:t>#Учусь выбору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условий для обоснованного выбора учащимися дальнейшей образовательной траектории (ИОТ) через организацию мероприятий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направленности, в том числе сетевых.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Цель проекта #Учусь выбору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1.Разработка модели сетевого взаимодействия и ее нормативно-правового обеспечения;</a:t>
            </a:r>
          </a:p>
          <a:p>
            <a:r>
              <a:rPr lang="ru-RU" dirty="0" smtClean="0"/>
              <a:t>2.Разработка модели формирования обоснованного выбора образовательного маршрута, выбора профессиональной сферы;</a:t>
            </a:r>
          </a:p>
          <a:p>
            <a:r>
              <a:rPr lang="ru-RU" dirty="0" smtClean="0"/>
              <a:t>3.Разработка программ профессиональных проб и других мероприятий с учетом образовательного запроса обучающихся;</a:t>
            </a:r>
          </a:p>
          <a:p>
            <a:r>
              <a:rPr lang="ru-RU" dirty="0" smtClean="0"/>
              <a:t>4.Организация прохождения обучающимися профессиональных проб, в т.ч.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сопровождения;</a:t>
            </a:r>
          </a:p>
          <a:p>
            <a:r>
              <a:rPr lang="ru-RU" dirty="0" smtClean="0"/>
              <a:t>5.Организация интерактивных мероприятий по профориентации.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 #Учусь выбору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В результате реализации проекта в муниципальной системе сложится система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работы, организованная на </a:t>
            </a:r>
            <a:r>
              <a:rPr lang="ru-RU" dirty="0" err="1" smtClean="0"/>
              <a:t>деятельностном</a:t>
            </a:r>
            <a:r>
              <a:rPr lang="ru-RU" dirty="0" smtClean="0"/>
              <a:t> принципе, а именно будут разработаны:</a:t>
            </a:r>
          </a:p>
          <a:p>
            <a:pPr>
              <a:buNone/>
            </a:pPr>
            <a:r>
              <a:rPr lang="ru-RU" dirty="0" smtClean="0"/>
              <a:t>• муниципальная структура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работы, организованная по сетевому принципу, т.е. все обучающиеся района будут иметь возможность принять участие в различных профессиональных пробах и </a:t>
            </a:r>
            <a:r>
              <a:rPr lang="ru-RU" dirty="0" err="1" smtClean="0"/>
              <a:t>профориентационных</a:t>
            </a:r>
            <a:r>
              <a:rPr lang="ru-RU" dirty="0" smtClean="0"/>
              <a:t> мероприятиях;</a:t>
            </a:r>
          </a:p>
          <a:p>
            <a:pPr>
              <a:buNone/>
            </a:pPr>
            <a:r>
              <a:rPr lang="ru-RU" dirty="0" smtClean="0"/>
              <a:t>• система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обучающихся;</a:t>
            </a:r>
          </a:p>
          <a:p>
            <a:pPr>
              <a:buNone/>
            </a:pPr>
            <a:r>
              <a:rPr lang="ru-RU" dirty="0" smtClean="0"/>
              <a:t>• программы профессиональных проб по различным направлениям;</a:t>
            </a:r>
          </a:p>
          <a:p>
            <a:pPr>
              <a:buNone/>
            </a:pPr>
            <a:r>
              <a:rPr lang="ru-RU" dirty="0" smtClean="0"/>
              <a:t>• методические материалы по проведению профессиональных проб и сопровождению индивидуальных образовательных маршрутов;</a:t>
            </a:r>
          </a:p>
          <a:p>
            <a:pPr>
              <a:buNone/>
            </a:pPr>
            <a:r>
              <a:rPr lang="ru-RU" dirty="0" smtClean="0"/>
              <a:t>• макеты проведения интерактивных образовательных </a:t>
            </a:r>
            <a:r>
              <a:rPr lang="ru-RU" dirty="0" err="1" smtClean="0"/>
              <a:t>профориентационных</a:t>
            </a:r>
            <a:r>
              <a:rPr lang="ru-RU" dirty="0" smtClean="0"/>
              <a:t> мероприятий. </a:t>
            </a:r>
          </a:p>
          <a:p>
            <a:pPr>
              <a:buNone/>
            </a:pPr>
            <a:r>
              <a:rPr lang="ru-RU" dirty="0" smtClean="0"/>
              <a:t>Кроме того в муниципальной системе будет отработана сетевая модель организации образовательной деятельности, которая может быть адаптирована под иные задачи (внеурочная деятельность, дополнительное образование, профильное обучение на уровне среднего общего образования)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Ожидаемые результаты проекта </a:t>
            </a:r>
            <a:br>
              <a:rPr lang="ru-RU" sz="2800" dirty="0" smtClean="0"/>
            </a:br>
            <a:r>
              <a:rPr lang="ru-RU" sz="2800" dirty="0" smtClean="0"/>
              <a:t>#Учусь выбору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В процессе сетевого взаимодействия участников проекта реализуются:</a:t>
            </a:r>
          </a:p>
          <a:p>
            <a:pPr lvl="0"/>
            <a:r>
              <a:rPr lang="ru-RU" dirty="0" smtClean="0"/>
              <a:t>Формирование базы социальных партнеров,</a:t>
            </a:r>
          </a:p>
          <a:p>
            <a:pPr lvl="0"/>
            <a:r>
              <a:rPr lang="ru-RU" dirty="0" smtClean="0"/>
              <a:t>Диагностика интересов, склонностей обучающихся,</a:t>
            </a:r>
          </a:p>
          <a:p>
            <a:pPr lvl="0"/>
            <a:r>
              <a:rPr lang="ru-RU" dirty="0" smtClean="0"/>
              <a:t>Сводная база результатов тестирования,</a:t>
            </a:r>
          </a:p>
          <a:p>
            <a:pPr lvl="0"/>
            <a:r>
              <a:rPr lang="ru-RU" dirty="0" smtClean="0"/>
              <a:t>Разработка и утверждение программ профессиональных проб,</a:t>
            </a:r>
          </a:p>
          <a:p>
            <a:pPr lvl="0"/>
            <a:r>
              <a:rPr lang="ru-RU" dirty="0" smtClean="0"/>
              <a:t>Заключение договоров с социальными партнерами,</a:t>
            </a:r>
          </a:p>
          <a:p>
            <a:pPr lvl="0"/>
            <a:r>
              <a:rPr lang="ru-RU" dirty="0" smtClean="0"/>
              <a:t>Составление плана сетевых образовательных мероприятий на учебный год,</a:t>
            </a:r>
          </a:p>
          <a:p>
            <a:pPr lvl="0"/>
            <a:r>
              <a:rPr lang="ru-RU" dirty="0" smtClean="0"/>
              <a:t>Информирование учащихся (презентация профессиональных проб),</a:t>
            </a:r>
          </a:p>
          <a:p>
            <a:pPr lvl="0"/>
            <a:r>
              <a:rPr lang="ru-RU" dirty="0" smtClean="0"/>
              <a:t>формирование групп учащихся для прохождения профессиональных проб,</a:t>
            </a:r>
          </a:p>
          <a:p>
            <a:pPr lvl="0"/>
            <a:r>
              <a:rPr lang="ru-RU" dirty="0" smtClean="0"/>
              <a:t>Составление сетевого расписания (план-график профессиональных проб),</a:t>
            </a:r>
          </a:p>
          <a:p>
            <a:pPr lvl="0"/>
            <a:r>
              <a:rPr lang="ru-RU" dirty="0" smtClean="0"/>
              <a:t>Ярмарка учебных мест СПО,</a:t>
            </a:r>
          </a:p>
          <a:p>
            <a:pPr lvl="0"/>
            <a:r>
              <a:rPr lang="ru-RU" dirty="0" smtClean="0"/>
              <a:t>Ярмарка учебных мест ВО,</a:t>
            </a:r>
          </a:p>
          <a:p>
            <a:pPr lvl="0"/>
            <a:r>
              <a:rPr lang="ru-RU" dirty="0" smtClean="0"/>
              <a:t>Организация прохождения профессиональных проб обучающимися,</a:t>
            </a:r>
          </a:p>
          <a:p>
            <a:pPr lvl="0"/>
            <a:r>
              <a:rPr lang="ru-RU" dirty="0" err="1" smtClean="0"/>
              <a:t>Тьюторское</a:t>
            </a:r>
            <a:r>
              <a:rPr lang="ru-RU" dirty="0" smtClean="0"/>
              <a:t> сопровождение, корректировка ИОП,</a:t>
            </a:r>
          </a:p>
          <a:p>
            <a:pPr lvl="0"/>
            <a:r>
              <a:rPr lang="ru-RU" dirty="0" smtClean="0"/>
              <a:t>Корректировка программ профессиональных проб,</a:t>
            </a:r>
          </a:p>
          <a:p>
            <a:pPr lvl="0"/>
            <a:r>
              <a:rPr lang="ru-RU" dirty="0" smtClean="0"/>
              <a:t>Муниципальный конкурс «Юный соискатель» - по профильным направлениям,</a:t>
            </a:r>
          </a:p>
          <a:p>
            <a:pPr lvl="0"/>
            <a:r>
              <a:rPr lang="ru-RU" dirty="0" smtClean="0"/>
              <a:t>Профильный лагерь для 8 классов,</a:t>
            </a:r>
          </a:p>
          <a:p>
            <a:pPr lvl="0"/>
            <a:r>
              <a:rPr lang="ru-RU" dirty="0" smtClean="0"/>
              <a:t>Анализ результативности проекта,</a:t>
            </a:r>
          </a:p>
          <a:p>
            <a:pPr lvl="0"/>
            <a:r>
              <a:rPr lang="ru-RU" dirty="0" smtClean="0"/>
              <a:t>Обобщение и распространение имеющегося положительного опыта реализации соответствующих направлений, методическая поддержка.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53400" cy="6556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Описание модели функционирования результатов проекта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Сетевая реализация программ профессиональных проб позволит увеличить объем и спектр образовательных услуг; </a:t>
            </a:r>
          </a:p>
          <a:p>
            <a:r>
              <a:rPr lang="ru-RU" dirty="0" smtClean="0"/>
              <a:t>практическое знакомство с конкретной профессиональной деятельностью поможет обучающимся более адекватно выстроить свою дальнейшую образовательную траекторию (выбор уровня образования, профиля обучения и специальности), </a:t>
            </a:r>
          </a:p>
          <a:p>
            <a:r>
              <a:rPr lang="ru-RU" dirty="0" smtClean="0"/>
              <a:t>осуществить связь теоретического учебного материала с практикой, также это может повысить уровень учебной мотивации и, соответственно, качество образовательных результатов (успеваемость). </a:t>
            </a:r>
          </a:p>
          <a:p>
            <a:r>
              <a:rPr lang="ru-RU" dirty="0" smtClean="0"/>
              <a:t>Образовательные организации получат возможность частично решить вопросы кадрового дефицита и финансовых издержек, а также сформировать свои узнаваемые </a:t>
            </a:r>
            <a:r>
              <a:rPr lang="ru-RU" dirty="0" err="1" smtClean="0"/>
              <a:t>брэнды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1354</Words>
  <Application>Microsoft Office PowerPoint</Application>
  <PresentationFormat>Экран (4:3)</PresentationFormat>
  <Paragraphs>113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Организация  сетевой модели сопровождения профильного и профессионального самоопределения в  Добрянском муниципальном районе #Учусь выбору  </vt:lpstr>
      <vt:lpstr>Слайд 2</vt:lpstr>
      <vt:lpstr>      </vt:lpstr>
      <vt:lpstr> #Учусь выбору </vt:lpstr>
      <vt:lpstr>Цель проекта #Учусь выбору </vt:lpstr>
      <vt:lpstr>Задачи проекта #Учусь выбору</vt:lpstr>
      <vt:lpstr>Ожидаемые результаты проекта  #Учусь выбору</vt:lpstr>
      <vt:lpstr>Описание модели функционирования результатов проекта  </vt:lpstr>
      <vt:lpstr>Слайд 9</vt:lpstr>
      <vt:lpstr>Реализация проекта  #Учусь выбору в 2018 году</vt:lpstr>
      <vt:lpstr>ПОДГОТОВИТЕЛЬНЫЙ ЭТАП: </vt:lpstr>
      <vt:lpstr>ЭТАП РЕАЛИЗАЦИИ: </vt:lpstr>
      <vt:lpstr>Ярмарка учебных мест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«Организация сетевой модели сопровождения профильного и профессионального самоопределения в Добрянском муниципальном районе».</dc:title>
  <dc:creator>Oksana</dc:creator>
  <cp:lastModifiedBy>pk</cp:lastModifiedBy>
  <cp:revision>5</cp:revision>
  <dcterms:created xsi:type="dcterms:W3CDTF">2019-02-18T03:38:17Z</dcterms:created>
  <dcterms:modified xsi:type="dcterms:W3CDTF">2019-02-18T05:00:29Z</dcterms:modified>
</cp:coreProperties>
</file>